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K Grotesk Bold" charset="1" panose="00000800000000000000"/>
      <p:regular r:id="rId15"/>
    </p:embeddedFont>
    <p:embeddedFont>
      <p:font typeface="HK Grotesk Light" charset="1" panose="00000400000000000000"/>
      <p:regular r:id="rId16"/>
    </p:embeddedFont>
    <p:embeddedFont>
      <p:font typeface="HK Grotesk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Relationship Id="rId5" Target="../media/VAGox_x7Uqk.mp4" Type="http://schemas.openxmlformats.org/officeDocument/2006/relationships/video"/><Relationship Id="rId6" Target="../media/VAGox_x7Uqk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14912">
            <a:off x="-1534103" y="1801518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7825" y="1028700"/>
            <a:ext cx="14770567" cy="2907428"/>
            <a:chOff x="0" y="0"/>
            <a:chExt cx="19694089" cy="387657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4775"/>
              <a:ext cx="19694089" cy="2515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0"/>
                </a:lnSpc>
              </a:pPr>
              <a:r>
                <a:rPr lang="en-US" sz="12919" spc="-387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GARRA EV3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18330"/>
              <a:ext cx="11045678" cy="658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3"/>
                </a:lnSpc>
              </a:pPr>
              <a:r>
                <a:rPr lang="en-US" sz="3399">
                  <a:solidFill>
                    <a:srgbClr val="57FFDC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GRUPO EM SEXTOS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01603">
            <a:off x="5328173" y="-816435"/>
            <a:ext cx="18528255" cy="5642970"/>
          </a:xfrm>
          <a:custGeom>
            <a:avLst/>
            <a:gdLst/>
            <a:ahLst/>
            <a:cxnLst/>
            <a:rect r="r" b="b" t="t" l="l"/>
            <a:pathLst>
              <a:path h="5642970" w="18528255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380067" y="1000609"/>
            <a:ext cx="7879233" cy="7898909"/>
            <a:chOff x="0" y="0"/>
            <a:chExt cx="5594350" cy="5608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0010" y="-191771"/>
              <a:ext cx="6264910" cy="5977891"/>
            </a:xfrm>
            <a:custGeom>
              <a:avLst/>
              <a:gdLst/>
              <a:ahLst/>
              <a:cxnLst/>
              <a:rect r="r" b="b" t="t" l="l"/>
              <a:pathLst>
                <a:path h="5977891" w="6264910">
                  <a:moveTo>
                    <a:pt x="3576320" y="342901"/>
                  </a:moveTo>
                  <a:cubicBezTo>
                    <a:pt x="4768850" y="509271"/>
                    <a:pt x="6264910" y="971551"/>
                    <a:pt x="5435600" y="3060701"/>
                  </a:cubicBezTo>
                  <a:cubicBezTo>
                    <a:pt x="4606290" y="5149851"/>
                    <a:pt x="2889250" y="5520691"/>
                    <a:pt x="2059940" y="5749291"/>
                  </a:cubicBezTo>
                  <a:cubicBezTo>
                    <a:pt x="1230630" y="5977891"/>
                    <a:pt x="256540" y="5434331"/>
                    <a:pt x="600710" y="4203701"/>
                  </a:cubicBezTo>
                  <a:cubicBezTo>
                    <a:pt x="901700" y="3126740"/>
                    <a:pt x="0" y="1772921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4"/>
              <a:stretch>
                <a:fillRect l="-14557" t="0" r="-1455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8115300" cy="1962968"/>
            <a:chOff x="0" y="0"/>
            <a:chExt cx="10820400" cy="26172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0820400" cy="1547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79"/>
                </a:lnSpc>
              </a:pPr>
              <a:r>
                <a:rPr lang="en-US" sz="7999" spc="-239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APRESENTAÇÃO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77993"/>
              <a:ext cx="9233182" cy="73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0356" y="4674347"/>
            <a:ext cx="7122699" cy="3307883"/>
            <a:chOff x="0" y="0"/>
            <a:chExt cx="9496932" cy="441051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563"/>
              <a:ext cx="9496932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PARTICIPANTES DO GRUPO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09068"/>
              <a:ext cx="9496932" cy="584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4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826238"/>
              <a:ext cx="9496932" cy="584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0" y="5437810"/>
            <a:ext cx="7122699" cy="300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LEONARDO BRAGA ESPOSITO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GABRIEL DE JESUS SOUZA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MATHEUS FERNA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KAUÊ FORLAN BARROS 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BRENO FRANCISCO DE OLIVEIRA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RHYAN LIMA AMARAL AGGE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IGOR LIMAVERDE DO NASCIMENTO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LARISSA DOS SANTOS BEZERRA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GUSTAVO RODRIGUES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0356" y="2029234"/>
            <a:ext cx="4941987" cy="109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5"/>
              </a:lnSpc>
            </a:pPr>
          </a:p>
          <a:p>
            <a:pPr algn="ctr">
              <a:lnSpc>
                <a:spcPts val="2885"/>
              </a:lnSpc>
            </a:pPr>
            <a:r>
              <a:rPr lang="en-US" sz="2599" b="true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eNGenharia da computaçao</a:t>
            </a:r>
          </a:p>
          <a:p>
            <a:pPr algn="ctr">
              <a:lnSpc>
                <a:spcPts val="288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90356" y="2814884"/>
            <a:ext cx="3050828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5"/>
              </a:lnSpc>
              <a:spcBef>
                <a:spcPct val="0"/>
              </a:spcBef>
            </a:pPr>
            <a:r>
              <a:rPr lang="en-US" b="true" sz="2599" spc="-77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MATERIA: ROBOTICA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2178">
            <a:off x="-3184334" y="-1644671"/>
            <a:ext cx="11135343" cy="3391383"/>
          </a:xfrm>
          <a:custGeom>
            <a:avLst/>
            <a:gdLst/>
            <a:ahLst/>
            <a:cxnLst/>
            <a:rect r="r" b="b" t="t" l="l"/>
            <a:pathLst>
              <a:path h="3391383" w="11135343">
                <a:moveTo>
                  <a:pt x="0" y="0"/>
                </a:moveTo>
                <a:lnTo>
                  <a:pt x="11135343" y="0"/>
                </a:lnTo>
                <a:lnTo>
                  <a:pt x="11135343" y="3391383"/>
                </a:lnTo>
                <a:lnTo>
                  <a:pt x="0" y="339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8138756" y="1028700"/>
            <a:ext cx="52381" cy="8229600"/>
          </a:xfrm>
          <a:prstGeom prst="rect">
            <a:avLst/>
          </a:prstGeom>
          <a:solidFill>
            <a:srgbClr val="57FFDC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15041" y="3962712"/>
            <a:ext cx="7364946" cy="259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1"/>
              </a:lnSpc>
            </a:pPr>
            <a:r>
              <a:rPr lang="en-US" sz="6100" spc="-18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ETAPAS DE DESENVOLVIMENTO DO PROJETO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1032286"/>
            <a:ext cx="8115300" cy="1116986"/>
            <a:chOff x="0" y="0"/>
            <a:chExt cx="10820400" cy="14893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5569"/>
              <a:ext cx="10820400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 </a:t>
              </a: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33772"/>
              <a:ext cx="10820400" cy="485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29"/>
                </a:lnSpc>
              </a:pPr>
              <a:r>
                <a:rPr lang="en-US" sz="2253" spc="-45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Escolha do projeto em grupo, pesquisa de como desenvolve-lo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2622909"/>
            <a:ext cx="8115300" cy="1488461"/>
            <a:chOff x="0" y="0"/>
            <a:chExt cx="10820400" cy="198461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5569"/>
              <a:ext cx="10820400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 </a:t>
              </a: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33772"/>
              <a:ext cx="10820400" cy="98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29"/>
                </a:lnSpc>
              </a:pPr>
              <a:r>
                <a:rPr lang="en-US" sz="2253" spc="-45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Separação de todas as peças necessárias para desenvolver o projeto e contagem das peças 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4585007"/>
            <a:ext cx="8115300" cy="1116986"/>
            <a:chOff x="0" y="0"/>
            <a:chExt cx="10820400" cy="148931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5569"/>
              <a:ext cx="10820400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 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33772"/>
              <a:ext cx="10820400" cy="485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29"/>
                </a:lnSpc>
              </a:pPr>
              <a:r>
                <a:rPr lang="en-US" sz="2253" spc="-45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Processo da montagem  e desenvolvimento  da parte física do robô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361367"/>
            <a:ext cx="8115300" cy="1116986"/>
            <a:chOff x="0" y="0"/>
            <a:chExt cx="10820400" cy="148931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5569"/>
              <a:ext cx="10820400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 </a:t>
              </a: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4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33772"/>
              <a:ext cx="10820400" cy="485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29"/>
                </a:lnSpc>
              </a:pPr>
              <a:r>
                <a:rPr lang="en-US" sz="2253" spc="-45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Programação em python para a parte do software ser  desenvolvida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8137728"/>
            <a:ext cx="8115300" cy="1116986"/>
            <a:chOff x="0" y="0"/>
            <a:chExt cx="10820400" cy="148931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5569"/>
              <a:ext cx="10820400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</a:t>
              </a: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5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33772"/>
              <a:ext cx="10820400" cy="485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29"/>
                </a:lnSpc>
              </a:pPr>
              <a:r>
                <a:rPr lang="en-US" sz="2253" spc="-45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Preparo da documentação e apresentação do projeto</a:t>
              </a: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979987" y="1405820"/>
            <a:ext cx="369918" cy="369918"/>
            <a:chOff x="6705600" y="1371600"/>
            <a:chExt cx="10972800" cy="1097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979987" y="3182180"/>
            <a:ext cx="369918" cy="369918"/>
            <a:chOff x="6705600" y="1371600"/>
            <a:chExt cx="10972800" cy="1097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7979987" y="4958541"/>
            <a:ext cx="369918" cy="369918"/>
            <a:chOff x="6705600" y="1371600"/>
            <a:chExt cx="10972800" cy="1097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979987" y="6734901"/>
            <a:ext cx="369918" cy="369918"/>
            <a:chOff x="6705600" y="1371600"/>
            <a:chExt cx="10972800" cy="1097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979987" y="8511262"/>
            <a:ext cx="369918" cy="369918"/>
            <a:chOff x="6705600" y="1371600"/>
            <a:chExt cx="10972800" cy="1097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31817">
            <a:off x="-1782999" y="6639778"/>
            <a:ext cx="21853999" cy="7390754"/>
          </a:xfrm>
          <a:custGeom>
            <a:avLst/>
            <a:gdLst/>
            <a:ahLst/>
            <a:cxnLst/>
            <a:rect r="r" b="b" t="t" l="l"/>
            <a:pathLst>
              <a:path h="7390754" w="21853999">
                <a:moveTo>
                  <a:pt x="21853998" y="0"/>
                </a:moveTo>
                <a:lnTo>
                  <a:pt x="0" y="0"/>
                </a:lnTo>
                <a:lnTo>
                  <a:pt x="0" y="7390754"/>
                </a:lnTo>
                <a:lnTo>
                  <a:pt x="21853998" y="7390754"/>
                </a:lnTo>
                <a:lnTo>
                  <a:pt x="218539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06616" y="1767459"/>
            <a:ext cx="8503374" cy="7698321"/>
            <a:chOff x="0" y="0"/>
            <a:chExt cx="5580380" cy="5052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9090" t="0" r="-909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8577916" cy="3326579"/>
            <a:chOff x="0" y="0"/>
            <a:chExt cx="11437221" cy="443543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1437221" cy="3039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79"/>
                </a:lnSpc>
              </a:pPr>
              <a:r>
                <a:rPr lang="en-US" sz="7999" spc="-239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OBJETIVO: GARRA LEGO EV3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800510"/>
              <a:ext cx="10820400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319857"/>
            <a:ext cx="4898082" cy="46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4"/>
              </a:lnSpc>
              <a:spcBef>
                <a:spcPct val="0"/>
              </a:spcBef>
            </a:pPr>
            <a:r>
              <a:rPr lang="en-US" b="true" sz="2919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INDEN</a:t>
            </a:r>
            <a:r>
              <a:rPr lang="en-US" b="true" sz="2919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TIFICADOR DE CORES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056668"/>
            <a:ext cx="8115300" cy="1559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sz="241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 LEGO EV3 É UM KIT DE ROBÓTICA DA LINHA LEGO MINDSTORMS. ELE PERMITE MONTAR ROBÔS USANDO PEÇAS LEGO E PROGRAMÁ-LOS COM SENSORES, MOTORES E UM BLOCO INTELIGENTE.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562679"/>
            <a:ext cx="8115300" cy="390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41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 objetivo de criar uma garra que identifica cores com o EV3:</a:t>
            </a:r>
          </a:p>
          <a:p>
            <a:pPr algn="l" marL="522297" indent="-261149" lvl="1">
              <a:lnSpc>
                <a:spcPts val="3144"/>
              </a:lnSpc>
              <a:buFont typeface="Arial"/>
              <a:buChar char="•"/>
            </a:pPr>
            <a:r>
              <a:rPr lang="en-US" sz="241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Reconhecer objetos com base em suas cores, usando o sensor de cor.</a:t>
            </a:r>
          </a:p>
          <a:p>
            <a:pPr algn="l" marL="522297" indent="-261149" lvl="1">
              <a:lnSpc>
                <a:spcPts val="3144"/>
              </a:lnSpc>
              <a:buFont typeface="Arial"/>
              <a:buChar char="•"/>
            </a:pPr>
            <a:r>
              <a:rPr lang="en-US" sz="241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Automatizar ações, como pegar, separar ou mover objetos de cores diferentes.</a:t>
            </a:r>
          </a:p>
          <a:p>
            <a:pPr algn="l" marL="522297" indent="-261149" lvl="1">
              <a:lnSpc>
                <a:spcPts val="3144"/>
              </a:lnSpc>
              <a:buFont typeface="Arial"/>
              <a:buChar char="•"/>
            </a:pPr>
            <a:r>
              <a:rPr lang="en-US" sz="241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Aplicar conceitos de programação, lógica e robótica de forma prática e interativa.</a:t>
            </a:r>
          </a:p>
          <a:p>
            <a:pPr algn="l">
              <a:lnSpc>
                <a:spcPts val="31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957431">
            <a:off x="7623928" y="5341453"/>
            <a:ext cx="16953208" cy="6157273"/>
          </a:xfrm>
          <a:custGeom>
            <a:avLst/>
            <a:gdLst/>
            <a:ahLst/>
            <a:cxnLst/>
            <a:rect r="r" b="b" t="t" l="l"/>
            <a:pathLst>
              <a:path h="6157273" w="16953208">
                <a:moveTo>
                  <a:pt x="16953208" y="0"/>
                </a:moveTo>
                <a:lnTo>
                  <a:pt x="0" y="0"/>
                </a:lnTo>
                <a:lnTo>
                  <a:pt x="0" y="6157273"/>
                </a:lnTo>
                <a:lnTo>
                  <a:pt x="16953208" y="6157273"/>
                </a:lnTo>
                <a:lnTo>
                  <a:pt x="169532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1749" y="1323931"/>
            <a:ext cx="6788617" cy="114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79"/>
              </a:lnSpc>
            </a:pPr>
            <a:r>
              <a:rPr lang="en-US" b="true" sz="7999" spc="-23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1 E 2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1024170"/>
            <a:ext cx="1676826" cy="1676826"/>
            <a:chOff x="6705600" y="1371600"/>
            <a:chExt cx="10972800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24170"/>
            <a:ext cx="1676826" cy="1676826"/>
          </a:xfrm>
          <a:custGeom>
            <a:avLst/>
            <a:gdLst/>
            <a:ahLst/>
            <a:cxnLst/>
            <a:rect r="r" b="b" t="t" l="l"/>
            <a:pathLst>
              <a:path h="1676826" w="1676826">
                <a:moveTo>
                  <a:pt x="0" y="0"/>
                </a:moveTo>
                <a:lnTo>
                  <a:pt x="1676826" y="0"/>
                </a:lnTo>
                <a:lnTo>
                  <a:pt x="1676826" y="1676826"/>
                </a:lnTo>
                <a:lnTo>
                  <a:pt x="0" y="1676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77634" y="1400941"/>
            <a:ext cx="6443318" cy="8001044"/>
          </a:xfrm>
          <a:custGeom>
            <a:avLst/>
            <a:gdLst/>
            <a:ahLst/>
            <a:cxnLst/>
            <a:rect r="r" b="b" t="t" l="l"/>
            <a:pathLst>
              <a:path h="8001044" w="6443318">
                <a:moveTo>
                  <a:pt x="0" y="0"/>
                </a:moveTo>
                <a:lnTo>
                  <a:pt x="6443319" y="0"/>
                </a:lnTo>
                <a:lnTo>
                  <a:pt x="6443319" y="8001044"/>
                </a:lnTo>
                <a:lnTo>
                  <a:pt x="0" y="8001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991018"/>
            <a:ext cx="6756665" cy="371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COMPON</a:t>
            </a:r>
            <a:r>
              <a:rPr lang="en-US" b="true" sz="20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ENTES USADOS: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PEÇAS LEGO</a:t>
            </a:r>
          </a:p>
          <a:p>
            <a:pPr algn="l" marL="431801" indent="-215900" lvl="1">
              <a:lnSpc>
                <a:spcPts val="26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SENSOR DE COR EV3: DETECTA A COR DO OBJETO (NORMALMENTE ENTRE 7 CORES PADRÃO).</a:t>
            </a:r>
          </a:p>
          <a:p>
            <a:pPr algn="l" marL="431801" indent="-215900" lvl="1">
              <a:lnSpc>
                <a:spcPts val="26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MOTORES EV3: CONTROLAM O MOVIMENTO DA GARRA (ABRIR, FECHAR, GIRAR).</a:t>
            </a:r>
          </a:p>
          <a:p>
            <a:pPr algn="l" marL="431801" indent="-215900" lvl="1">
              <a:lnSpc>
                <a:spcPts val="26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BLOCO INTELIGENTE EV3 (BRICK): RODA O PROGRAMA E COORDENA OS SENSORES E MOTORES.</a:t>
            </a:r>
          </a:p>
          <a:p>
            <a:pPr algn="l" marL="431801" indent="-215900" lvl="1">
              <a:lnSpc>
                <a:spcPts val="26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PEÇAS LEGO TECHNIC: ESTRUTURA FÍSICA DA GARRA E SUPORTE DO ROBÔ.</a:t>
            </a:r>
          </a:p>
          <a:p>
            <a:pPr algn="l">
              <a:lnSpc>
                <a:spcPts val="379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68407" y="3078572"/>
            <a:ext cx="8635301" cy="294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2"/>
              </a:lnSpc>
            </a:pPr>
            <a:r>
              <a:rPr lang="en-US" sz="194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 PROJETO ESCOLHIDO PELO GRUPO DOS SEXTOS FOI A CRIAÇÃO DE UM ROBÔ COM UMA GARRA QUE SE MOVIMENTA E FUNCIONA JUNTO COM UM SENSOR QUE IDENTIFICA CORES. A IDEIA É QUE ESSE ROBÔ CONSIGA RECONHECER OBJETOS DE CORES DIFERENTES, PEGAR ESSES OBJETOS E COLOCÁ-LOS EM LUGARES ESPECÍFICOS. EM VERSÕES MAIS AVANÇADAS, ESSE ROBÔ PODERIA SER USADO EM FÁBRICAS, POR EXEMPLO, PARA SEPARAR E CONTAR PEÇAS DE ACORDO COM A COR, FACILITANDO O TRABALHO E ECONOMIZANDO TEMPO. </a:t>
            </a:r>
          </a:p>
          <a:p>
            <a:pPr algn="ctr">
              <a:lnSpc>
                <a:spcPts val="3316"/>
              </a:lnSpc>
              <a:spcBef>
                <a:spcPct val="0"/>
              </a:spcBef>
            </a:pPr>
            <a:r>
              <a:rPr lang="en-US" b="true" sz="255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36445">
            <a:off x="3821047" y="208766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309613" y="1254883"/>
            <a:ext cx="9257633" cy="8381171"/>
            <a:chOff x="0" y="0"/>
            <a:chExt cx="5580380" cy="5052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10429" t="0" r="-10429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52684" y="546045"/>
            <a:ext cx="1417677" cy="1417677"/>
            <a:chOff x="6705600" y="1371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86273" y="379634"/>
            <a:ext cx="1750499" cy="1750499"/>
          </a:xfrm>
          <a:custGeom>
            <a:avLst/>
            <a:gdLst/>
            <a:ahLst/>
            <a:cxnLst/>
            <a:rect r="r" b="b" t="t" l="l"/>
            <a:pathLst>
              <a:path h="1750499" w="1750499">
                <a:moveTo>
                  <a:pt x="0" y="0"/>
                </a:moveTo>
                <a:lnTo>
                  <a:pt x="1750499" y="0"/>
                </a:lnTo>
                <a:lnTo>
                  <a:pt x="1750499" y="1750499"/>
                </a:lnTo>
                <a:lnTo>
                  <a:pt x="0" y="1750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36772" y="716231"/>
            <a:ext cx="5910916" cy="114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999" spc="-23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3 E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17424"/>
            <a:ext cx="6644441" cy="336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PARA REALIZAR A MONTAGEM DO ROBÔ, O GRUPO SE INSPIROU EM ROBÔS QUE JÁ FORAM CONSTRUÍDOS EM OUTROS PROJETOS, ASSISTINDO A VÍDEOS NO YOUTUBE E ATÉ MESMO UTILIZANDO PROJETOS DA PRÓPRIA LEGO COMO REFERÊNCIA. PARA A EXECUÇÃO DO PROJETO, FORAM USADAS AS PEÇAS MENCIONADAS NO SLIDE ANTERIOR.</a:t>
            </a:r>
          </a:p>
          <a:p>
            <a:pPr algn="l">
              <a:lnSpc>
                <a:spcPts val="379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969489"/>
            <a:ext cx="6192264" cy="108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NO PROCESSO DE PROGRAMAÇÃO, O CÓDIGO FOI DESENVOLVIDO EM LINGUAGEM PYTHON, UTILIZANDO A BIBLIOTECA PYBRICKS.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7448">
            <a:off x="-4743816" y="-4170808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27860" r="0" b="28501"/>
          <a:stretch>
            <a:fillRect/>
          </a:stretch>
        </p:blipFill>
        <p:spPr>
          <a:xfrm flipH="false" flipV="false" rot="0">
            <a:off x="3329770" y="717932"/>
            <a:ext cx="11243899" cy="8722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16953">
            <a:off x="-2607084" y="-1808172"/>
            <a:ext cx="19036434" cy="6437888"/>
          </a:xfrm>
          <a:custGeom>
            <a:avLst/>
            <a:gdLst/>
            <a:ahLst/>
            <a:cxnLst/>
            <a:rect r="r" b="b" t="t" l="l"/>
            <a:pathLst>
              <a:path h="6437888" w="19036434">
                <a:moveTo>
                  <a:pt x="0" y="0"/>
                </a:moveTo>
                <a:lnTo>
                  <a:pt x="19036434" y="0"/>
                </a:lnTo>
                <a:lnTo>
                  <a:pt x="19036434" y="6437888"/>
                </a:lnTo>
                <a:lnTo>
                  <a:pt x="0" y="643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39996" y="1410772"/>
            <a:ext cx="8704004" cy="7603285"/>
            <a:chOff x="0" y="0"/>
            <a:chExt cx="5975350" cy="5219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0" t="-26438" r="0" b="-2643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9816953">
            <a:off x="2345916" y="9738000"/>
            <a:ext cx="19036434" cy="6437888"/>
          </a:xfrm>
          <a:custGeom>
            <a:avLst/>
            <a:gdLst/>
            <a:ahLst/>
            <a:cxnLst/>
            <a:rect r="r" b="b" t="t" l="l"/>
            <a:pathLst>
              <a:path h="6437888" w="19036434">
                <a:moveTo>
                  <a:pt x="0" y="0"/>
                </a:moveTo>
                <a:lnTo>
                  <a:pt x="19036434" y="0"/>
                </a:lnTo>
                <a:lnTo>
                  <a:pt x="19036434" y="6437887"/>
                </a:lnTo>
                <a:lnTo>
                  <a:pt x="0" y="6437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62204" y="1095375"/>
            <a:ext cx="6788617" cy="2263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79"/>
              </a:lnSpc>
            </a:pPr>
            <a:r>
              <a:rPr lang="en-US" b="true" sz="7999" spc="-23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5 FINALIZAÇÃO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37693" y="3560094"/>
            <a:ext cx="8493554" cy="634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1"/>
              </a:lnSpc>
              <a:spcBef>
                <a:spcPct val="0"/>
              </a:spcBef>
            </a:pPr>
            <a:r>
              <a:rPr lang="en-US" sz="218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NGO DA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AULA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 DE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DESENVOLVIMENTO DO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JETO, O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UPO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PRENDEU ALGU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 LI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Ç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ÕES IMP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RTANTES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COMO:</a:t>
            </a:r>
          </a:p>
          <a:p>
            <a:pPr algn="l" marL="471964" indent="-235982" lvl="1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RESOLUÇÃ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 D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 PR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BLEMAS: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L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DAR COM OS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DES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AFIOS E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CONTRAR S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OL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UÇÕES CR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ATIVAS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URANTE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PROC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SSO.</a:t>
            </a:r>
          </a:p>
          <a:p>
            <a:pPr algn="l" marL="471964" indent="-235982" lvl="1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PROGRA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AÇÃO E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L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ÓG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CA: APROFU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DAMENTO NOS CONCEITOS DE PRO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RAMAÇÃO E NO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SO D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LÓ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ICA PARA CONTROLAR O ROBÔ.</a:t>
            </a:r>
          </a:p>
          <a:p>
            <a:pPr algn="l" marL="471964" indent="-235982" lvl="1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ENT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NDI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ENTO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 SENSORES E A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UADORES: C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MPREE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SÃO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 COMO F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NCIONAM OS SENSORES E MO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ORES DO LEGO EV3 E COMO USÁ-LOS DE FORMA EF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CIENTE.</a:t>
            </a:r>
          </a:p>
          <a:p>
            <a:pPr algn="l" marL="471964" indent="-235982" lvl="1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IMPORTÂNCIA DO P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ANEJAMENTO: A NECESS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DADE DE PL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EJAR BEM AS ETAPAS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DO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PROJETO PAR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QUE TUDO FUNC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ONE CORRETAMENTE.</a:t>
            </a:r>
          </a:p>
          <a:p>
            <a:pPr algn="l" marL="471964" indent="-235982" lvl="1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LIDAR COM CONF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S: COMO RESOLVER DESACORDOS E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RABALHAR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ONJUNTO, SUPER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NDO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AS DIFERENÇAS PA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ALCANÇAR O OBJET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VO FINAL</a:t>
            </a:r>
            <a:r>
              <a:rPr lang="en-US" sz="2186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  <a:p>
            <a:pPr algn="l" marL="0" indent="0" lvl="0">
              <a:lnSpc>
                <a:spcPts val="28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72926">
            <a:off x="-168052" y="-1215465"/>
            <a:ext cx="21853999" cy="7390754"/>
          </a:xfrm>
          <a:custGeom>
            <a:avLst/>
            <a:gdLst/>
            <a:ahLst/>
            <a:cxnLst/>
            <a:rect r="r" b="b" t="t" l="l"/>
            <a:pathLst>
              <a:path h="7390754" w="21853999">
                <a:moveTo>
                  <a:pt x="21853999" y="0"/>
                </a:moveTo>
                <a:lnTo>
                  <a:pt x="0" y="0"/>
                </a:lnTo>
                <a:lnTo>
                  <a:pt x="0" y="7390754"/>
                </a:lnTo>
                <a:lnTo>
                  <a:pt x="21853999" y="7390754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2582" y="6720037"/>
            <a:ext cx="20795351" cy="2456797"/>
            <a:chOff x="0" y="0"/>
            <a:chExt cx="27727135" cy="327573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5725"/>
              <a:ext cx="27727135" cy="193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099"/>
                </a:lnSpc>
              </a:pPr>
              <a:r>
                <a:rPr lang="en-US" sz="9999" spc="-299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OBRIGADO PELA ATENÇÃO!!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17489"/>
              <a:ext cx="15551114" cy="658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3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DAGoHqcPTy8</dc:identifier>
  <dcterms:modified xsi:type="dcterms:W3CDTF">2011-08-01T06:04:30Z</dcterms:modified>
  <cp:revision>1</cp:revision>
  <dc:title>Apresentação Robótica EV3 </dc:title>
</cp:coreProperties>
</file>